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7" r:id="rId3"/>
    <p:sldId id="258" r:id="rId4"/>
    <p:sldId id="265" r:id="rId5"/>
    <p:sldId id="271" r:id="rId6"/>
    <p:sldId id="296" r:id="rId7"/>
    <p:sldId id="259" r:id="rId8"/>
    <p:sldId id="268" r:id="rId9"/>
    <p:sldId id="294" r:id="rId10"/>
    <p:sldId id="291" r:id="rId11"/>
    <p:sldId id="272" r:id="rId12"/>
    <p:sldId id="273" r:id="rId13"/>
    <p:sldId id="295" r:id="rId15"/>
    <p:sldId id="276" r:id="rId16"/>
    <p:sldId id="292" r:id="rId17"/>
    <p:sldId id="316" r:id="rId18"/>
    <p:sldId id="312" r:id="rId19"/>
    <p:sldId id="311" r:id="rId20"/>
    <p:sldId id="313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828"/>
    <a:srgbClr val="006600"/>
    <a:srgbClr val="0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26"/>
        <p:guide pos="38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6E895-5E9F-4C1F-8B4F-909FC65B6106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83C91-DE74-47CE-AE2E-9376987A48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9DB4-BC17-43A3-813B-BD7D92D013E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F586-B041-454B-9F2F-A071357D4C7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9DB4-BC17-43A3-813B-BD7D92D013E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F586-B041-454B-9F2F-A071357D4C7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9DB4-BC17-43A3-813B-BD7D92D013E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F586-B041-454B-9F2F-A071357D4C7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9DB4-BC17-43A3-813B-BD7D92D013E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F586-B041-454B-9F2F-A071357D4C7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9DB4-BC17-43A3-813B-BD7D92D013E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F586-B041-454B-9F2F-A071357D4C7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9DB4-BC17-43A3-813B-BD7D92D013E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F586-B041-454B-9F2F-A071357D4C7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9DB4-BC17-43A3-813B-BD7D92D013E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F586-B041-454B-9F2F-A071357D4C7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9DB4-BC17-43A3-813B-BD7D92D013E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F586-B041-454B-9F2F-A071357D4C7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9DB4-BC17-43A3-813B-BD7D92D013E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F586-B041-454B-9F2F-A071357D4C7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9DB4-BC17-43A3-813B-BD7D92D013E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F586-B041-454B-9F2F-A071357D4C7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9DB4-BC17-43A3-813B-BD7D92D013E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F586-B041-454B-9F2F-A071357D4C7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09DB4-BC17-43A3-813B-BD7D92D013E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2F586-B041-454B-9F2F-A071357D4C7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6000"/>
            <a:lum/>
          </a:blip>
          <a:srcRect/>
          <a:stretch>
            <a:fillRect t="-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39128" y="478300"/>
            <a:ext cx="10125557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ĐÀO TẠO QUẬN GÒ VẤP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13"/>
          <p:cNvSpPr>
            <a:spLocks noChangeArrowheads="1" noChangeShapeType="1" noTextEdit="1"/>
          </p:cNvSpPr>
          <p:nvPr/>
        </p:nvSpPr>
        <p:spPr bwMode="auto">
          <a:xfrm>
            <a:off x="3331029" y="1820402"/>
            <a:ext cx="5681019" cy="156841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765388"/>
              </a:avLst>
            </a:prstTxWarp>
          </a:bodyPr>
          <a:lstStyle/>
          <a:p>
            <a:pPr algn="ctr"/>
            <a:r>
              <a:rPr lang="en-US" sz="2400" b="1" kern="10" dirty="0" smtClean="0">
                <a:ln w="9525">
                  <a:solidFill>
                    <a:srgbClr val="FF3300"/>
                  </a:solidFill>
                  <a:round/>
                </a:ln>
                <a:solidFill>
                  <a:srgbClr val="00FF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TIẾNG VIỆT</a:t>
            </a:r>
            <a:endParaRPr lang="en-US" sz="2400" b="1" kern="10" dirty="0">
              <a:ln w="9525">
                <a:solidFill>
                  <a:srgbClr val="FF3300"/>
                </a:solidFill>
                <a:round/>
              </a:ln>
              <a:solidFill>
                <a:srgbClr val="00FF00"/>
              </a:soli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23868" y="2785772"/>
            <a:ext cx="93817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TUẦN 1:</a:t>
            </a:r>
            <a:r>
              <a:rPr lang="en-US" sz="5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ĐÃ LỚN HƠN</a:t>
            </a:r>
            <a:endParaRPr lang="en-US" sz="5400" b="1" cap="none" spc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13"/>
          <p:cNvSpPr>
            <a:spLocks noChangeArrowheads="1" noChangeShapeType="1" noTextEdit="1"/>
          </p:cNvSpPr>
          <p:nvPr/>
        </p:nvSpPr>
        <p:spPr bwMode="auto">
          <a:xfrm>
            <a:off x="2766060" y="3813175"/>
            <a:ext cx="8451850" cy="1313180"/>
          </a:xfrm>
          <a:prstGeom prst="rect">
            <a:avLst/>
          </a:prstGeom>
        </p:spPr>
        <p:txBody>
          <a:bodyPr spcFirstLastPara="1" wrap="none" fromWordArt="1"/>
          <a:lstStyle/>
          <a:p>
            <a:pPr algn="just"/>
            <a:r>
              <a:rPr lang="en-US" sz="3200" b="1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 VÀ ĐÁP LỜI BÀY TỎ SỰ NGẠC NHIÊN,</a:t>
            </a:r>
            <a:endParaRPr lang="en-US" sz="3200" b="1" kern="1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 KHEN NGỢI.</a:t>
            </a:r>
            <a:endParaRPr lang="en-US" sz="3200" b="1" kern="1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b="1" kern="1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just"/>
            <a:r>
              <a:rPr lang="en-US" sz="4800" b="1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endParaRPr lang="en-US" sz="4800" b="1" kern="1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26729" y="3709272"/>
            <a:ext cx="1531620" cy="7067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i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Tiết 8:</a:t>
            </a:r>
            <a:endParaRPr lang="en-US" sz="4000" b="1" i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33257" y="2233534"/>
            <a:ext cx="317427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000" b="1" i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4000" b="1" i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nen 9"/>
          <p:cNvPicPr>
            <a:picLocks noChangeAspect="1"/>
          </p:cNvPicPr>
          <p:nvPr>
            <p:ph idx="1"/>
          </p:nvPr>
        </p:nvPicPr>
        <p:blipFill>
          <a:blip r:embed="rId1"/>
          <a:srcRect t="34362" r="81192" b="8628"/>
          <a:stretch>
            <a:fillRect/>
          </a:stretch>
        </p:blipFill>
        <p:spPr>
          <a:xfrm>
            <a:off x="7620" y="359410"/>
            <a:ext cx="1897380" cy="3109595"/>
          </a:xfrm>
          <a:prstGeom prst="rect">
            <a:avLst/>
          </a:prstGeom>
        </p:spPr>
      </p:pic>
      <p:sp>
        <p:nvSpPr>
          <p:cNvPr id="3074" name="Text Box 8"/>
          <p:cNvSpPr txBox="1">
            <a:spLocks noChangeArrowheads="1"/>
          </p:cNvSpPr>
          <p:nvPr/>
        </p:nvSpPr>
        <p:spPr bwMode="auto">
          <a:xfrm>
            <a:off x="1905000" y="2057401"/>
            <a:ext cx="861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algn="just" eaLnBrk="1" hangingPunct="1"/>
            <a:r>
              <a:rPr lang="en-US" altLang="en-US" sz="3600">
                <a:latin typeface="VNI-Times" pitchFamily="2" charset="0"/>
              </a:rPr>
              <a:t>   </a:t>
            </a:r>
            <a:endParaRPr lang="en-US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3895" y="2122170"/>
            <a:ext cx="10854055" cy="22694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endParaRPr lang="en-US" sz="5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54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5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5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5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5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5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5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5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5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vi-VN" altLang="en-US" sz="54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5400" b="1" dirty="0" err="1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nen 1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073890" cy="6857365"/>
          </a:xfrm>
          <a:prstGeom prst="rect">
            <a:avLst/>
          </a:prstGeom>
        </p:spPr>
      </p:pic>
      <p:sp>
        <p:nvSpPr>
          <p:cNvPr id="3074" name="Text Box 8"/>
          <p:cNvSpPr txBox="1">
            <a:spLocks noChangeArrowheads="1"/>
          </p:cNvSpPr>
          <p:nvPr/>
        </p:nvSpPr>
        <p:spPr bwMode="auto">
          <a:xfrm>
            <a:off x="1094231" y="3494319"/>
            <a:ext cx="90351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algn="just" eaLnBrk="1" hangingPunct="1"/>
            <a:r>
              <a:rPr lang="en-US" altLang="en-US" sz="3600" dirty="0">
                <a:latin typeface="VNI-Times" pitchFamily="2" charset="0"/>
              </a:rPr>
              <a:t>   </a:t>
            </a:r>
            <a:r>
              <a:rPr lang="en-US" altLang="en-US" sz="5400" dirty="0" smtClean="0">
                <a:solidFill>
                  <a:srgbClr val="008000"/>
                </a:solidFill>
                <a:latin typeface="VNI-Times" pitchFamily="2" charset="0"/>
              </a:rPr>
              <a:t>C. </a:t>
            </a:r>
            <a:endParaRPr lang="en-US" altLang="en-US" sz="54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7672" y="1340750"/>
            <a:ext cx="9940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089059" y="2143695"/>
            <a:ext cx="5538651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algn="just" eaLnBrk="1" hangingPunct="1"/>
            <a:r>
              <a:rPr lang="en-US" altLang="en-US" sz="3600" dirty="0">
                <a:latin typeface="VNI-Times" pitchFamily="2" charset="0"/>
              </a:rPr>
              <a:t>   </a:t>
            </a:r>
            <a:r>
              <a:rPr lang="en-US" altLang="en-US" sz="5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5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5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5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5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159635" y="1598757"/>
            <a:ext cx="90351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algn="just" eaLnBrk="1" hangingPunct="1"/>
            <a:r>
              <a:rPr lang="en-US" altLang="en-US" sz="3600" dirty="0">
                <a:latin typeface="VNI-Times" pitchFamily="2" charset="0"/>
              </a:rPr>
              <a:t>   </a:t>
            </a:r>
            <a:r>
              <a:rPr lang="en-US" altLang="en-US" sz="5400" dirty="0" smtClean="0">
                <a:solidFill>
                  <a:srgbClr val="006600"/>
                </a:solidFill>
                <a:latin typeface="VNI-Times" pitchFamily="2" charset="0"/>
              </a:rPr>
              <a:t>A. </a:t>
            </a:r>
            <a:endParaRPr lang="en-US" altLang="en-US" sz="5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105060" y="3136096"/>
            <a:ext cx="44000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algn="just" eaLnBrk="1" hangingPunct="1"/>
            <a:r>
              <a:rPr lang="en-US" altLang="en-US" sz="3600" dirty="0">
                <a:latin typeface="VNI-Times" pitchFamily="2" charset="0"/>
              </a:rPr>
              <a:t>   </a:t>
            </a:r>
            <a:r>
              <a:rPr lang="en-US" altLang="en-US" sz="3600" dirty="0" smtClean="0">
                <a:latin typeface="VNI-Times" pitchFamily="2" charset="0"/>
              </a:rPr>
              <a:t> </a:t>
            </a:r>
            <a:r>
              <a:rPr lang="en-US" altLang="en-US" sz="5400" dirty="0" err="1" smtClean="0">
                <a:solidFill>
                  <a:srgbClr val="006600"/>
                </a:solidFill>
                <a:latin typeface="VNI-Times" pitchFamily="2" charset="0"/>
              </a:rPr>
              <a:t>Khi</a:t>
            </a:r>
            <a:r>
              <a:rPr lang="en-US" altLang="en-US" sz="5400" dirty="0" smtClean="0">
                <a:solidFill>
                  <a:srgbClr val="006600"/>
                </a:solidFill>
                <a:latin typeface="VNI-Times" pitchFamily="2" charset="0"/>
              </a:rPr>
              <a:t> ta </a:t>
            </a:r>
            <a:r>
              <a:rPr lang="en-US" altLang="en-US" sz="5400" dirty="0" err="1" smtClean="0">
                <a:solidFill>
                  <a:srgbClr val="006600"/>
                </a:solidFill>
                <a:latin typeface="VNI-Times" pitchFamily="2" charset="0"/>
              </a:rPr>
              <a:t>vui</a:t>
            </a:r>
            <a:endParaRPr lang="en-US" altLang="en-US" sz="5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100069" y="4057377"/>
            <a:ext cx="938218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algn="just" eaLnBrk="1" hangingPunct="1"/>
            <a:r>
              <a:rPr lang="en-US" altLang="en-US" sz="3600" dirty="0">
                <a:latin typeface="VNI-Times" pitchFamily="2" charset="0"/>
              </a:rPr>
              <a:t>   </a:t>
            </a:r>
            <a:r>
              <a:rPr lang="en-US" altLang="en-US" sz="54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5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5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5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5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54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altLang="en-US" sz="5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5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5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5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5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54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137535" y="2582098"/>
            <a:ext cx="90351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algn="just" eaLnBrk="1" hangingPunct="1"/>
            <a:r>
              <a:rPr lang="en-US" altLang="en-US" sz="3600" dirty="0">
                <a:latin typeface="VNI-Times" pitchFamily="2" charset="0"/>
              </a:rPr>
              <a:t>   </a:t>
            </a:r>
            <a:r>
              <a:rPr lang="en-US" altLang="en-US" sz="5400" dirty="0">
                <a:solidFill>
                  <a:srgbClr val="008000"/>
                </a:solidFill>
                <a:latin typeface="VNI-Times" pitchFamily="2" charset="0"/>
              </a:rPr>
              <a:t>B</a:t>
            </a:r>
            <a:r>
              <a:rPr lang="en-US" altLang="en-US" sz="5400" dirty="0" smtClean="0">
                <a:solidFill>
                  <a:srgbClr val="008000"/>
                </a:solidFill>
                <a:latin typeface="VNI-Times" pitchFamily="2" charset="0"/>
              </a:rPr>
              <a:t>.</a:t>
            </a:r>
            <a:r>
              <a:rPr lang="en-US" altLang="en-US" sz="5400" dirty="0" smtClean="0">
                <a:latin typeface="VNI-Times" pitchFamily="2" charset="0"/>
              </a:rPr>
              <a:t> </a:t>
            </a:r>
            <a:endParaRPr lang="en-US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085955" y="3509559"/>
            <a:ext cx="90351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algn="just" eaLnBrk="1" hangingPunct="1"/>
            <a:r>
              <a:rPr lang="en-US" altLang="en-US" sz="3600" dirty="0">
                <a:solidFill>
                  <a:srgbClr val="FF0000"/>
                </a:solidFill>
                <a:latin typeface="VNI-Times" pitchFamily="2" charset="0"/>
              </a:rPr>
              <a:t>   </a:t>
            </a:r>
            <a:r>
              <a:rPr lang="en-US" altLang="en-US" sz="5400" dirty="0" smtClean="0">
                <a:solidFill>
                  <a:srgbClr val="FF0000"/>
                </a:solidFill>
                <a:latin typeface="VNI-Times" pitchFamily="2" charset="0"/>
              </a:rPr>
              <a:t>C. 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100285" y="4067690"/>
            <a:ext cx="9382182" cy="175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algn="just" eaLnBrk="1" hangingPunct="1"/>
            <a:r>
              <a:rPr lang="en-US" altLang="en-US" sz="3600" dirty="0">
                <a:solidFill>
                  <a:srgbClr val="FF0000"/>
                </a:solidFill>
                <a:latin typeface="VNI-Times" pitchFamily="2" charset="0"/>
              </a:rPr>
              <a:t>  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việc.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10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67640" y="168910"/>
            <a:ext cx="11529695" cy="2052955"/>
          </a:xfrm>
          <a:prstGeom prst="horizontalScroll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just">
              <a:defRPr/>
            </a:pPr>
            <a:r>
              <a:rPr lang="vi-VN" alt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nhận được lời khen ngợi, em sẽ đáp</a:t>
            </a:r>
            <a:endParaRPr lang="vi-VN" altLang="en-US" sz="5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vi-VN" alt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với thái độ thế nào?</a:t>
            </a:r>
            <a:endParaRPr lang="vi-VN" altLang="en-US" sz="5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24510" y="2221865"/>
            <a:ext cx="2280285" cy="1659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3600" b="1">
                <a:solidFill>
                  <a:srgbClr val="FF0000"/>
                </a:solidFill>
              </a:rPr>
              <a:t>Lịch sự</a:t>
            </a:r>
            <a:endParaRPr lang="vi-VN" altLang="en-US" sz="3600" b="1">
              <a:solidFill>
                <a:srgbClr val="FF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987665" y="2366010"/>
            <a:ext cx="4203700" cy="4376420"/>
            <a:chOff x="12579" y="3726"/>
            <a:chExt cx="6620" cy="6892"/>
          </a:xfrm>
        </p:grpSpPr>
        <p:sp>
          <p:nvSpPr>
            <p:cNvPr id="2" name="Rectangles 1"/>
            <p:cNvSpPr/>
            <p:nvPr/>
          </p:nvSpPr>
          <p:spPr>
            <a:xfrm>
              <a:off x="12579" y="3726"/>
              <a:ext cx="4348" cy="1197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vi-VN" altLang="en-US" sz="4800">
                  <a:solidFill>
                    <a:srgbClr val="FF0000"/>
                  </a:solidFill>
                </a:rPr>
                <a:t>Chú ý:</a:t>
              </a:r>
              <a:endParaRPr lang="vi-VN" altLang="en-US" sz="4800">
                <a:solidFill>
                  <a:srgbClr val="FF0000"/>
                </a:solidFill>
              </a:endParaRPr>
            </a:p>
          </p:txBody>
        </p:sp>
        <p:sp>
          <p:nvSpPr>
            <p:cNvPr id="3" name="Rectangles 2"/>
            <p:cNvSpPr/>
            <p:nvPr/>
          </p:nvSpPr>
          <p:spPr>
            <a:xfrm>
              <a:off x="12579" y="5150"/>
              <a:ext cx="4348" cy="119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just"/>
              <a:r>
                <a:rPr lang="vi-VN" altLang="en-US" sz="4800">
                  <a:solidFill>
                    <a:srgbClr val="FF0000"/>
                  </a:solidFill>
                </a:rPr>
                <a:t>giọng nói</a:t>
              </a:r>
              <a:endParaRPr lang="vi-VN" altLang="en-US" sz="4800">
                <a:solidFill>
                  <a:srgbClr val="FF0000"/>
                </a:solidFill>
              </a:endParaRPr>
            </a:p>
          </p:txBody>
        </p:sp>
        <p:sp>
          <p:nvSpPr>
            <p:cNvPr id="12" name="Rectangles 11"/>
            <p:cNvSpPr/>
            <p:nvPr/>
          </p:nvSpPr>
          <p:spPr>
            <a:xfrm>
              <a:off x="12579" y="6574"/>
              <a:ext cx="4348" cy="119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just"/>
              <a:r>
                <a:rPr lang="vi-VN" altLang="en-US" sz="4800">
                  <a:solidFill>
                    <a:srgbClr val="FF0000"/>
                  </a:solidFill>
                </a:rPr>
                <a:t>nét mặt</a:t>
              </a:r>
              <a:endParaRPr lang="vi-VN" altLang="en-US" sz="4800">
                <a:solidFill>
                  <a:srgbClr val="FF0000"/>
                </a:solidFill>
              </a:endParaRPr>
            </a:p>
          </p:txBody>
        </p:sp>
        <p:sp>
          <p:nvSpPr>
            <p:cNvPr id="13" name="Rectangles 12"/>
            <p:cNvSpPr/>
            <p:nvPr/>
          </p:nvSpPr>
          <p:spPr>
            <a:xfrm>
              <a:off x="12579" y="7998"/>
              <a:ext cx="4348" cy="119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just"/>
              <a:r>
                <a:rPr lang="vi-VN" altLang="en-US" sz="4800">
                  <a:solidFill>
                    <a:srgbClr val="FF0000"/>
                  </a:solidFill>
                </a:rPr>
                <a:t>ánh mắt</a:t>
              </a:r>
              <a:endParaRPr lang="vi-VN" altLang="en-US" sz="4800">
                <a:solidFill>
                  <a:srgbClr val="FF0000"/>
                </a:solidFill>
              </a:endParaRPr>
            </a:p>
          </p:txBody>
        </p:sp>
        <p:sp>
          <p:nvSpPr>
            <p:cNvPr id="14" name="Rectangles 13"/>
            <p:cNvSpPr/>
            <p:nvPr/>
          </p:nvSpPr>
          <p:spPr>
            <a:xfrm>
              <a:off x="12579" y="9422"/>
              <a:ext cx="6621" cy="119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just"/>
              <a:r>
                <a:rPr lang="vi-VN" altLang="en-US" sz="4800">
                  <a:solidFill>
                    <a:srgbClr val="FF0000"/>
                  </a:solidFill>
                </a:rPr>
                <a:t>cử chỉ, điệu bộ</a:t>
              </a:r>
              <a:endParaRPr lang="vi-VN" altLang="en-US" sz="4800">
                <a:solidFill>
                  <a:srgbClr val="FF0000"/>
                </a:solidFill>
              </a:endParaRPr>
            </a:p>
          </p:txBody>
        </p:sp>
      </p:grpSp>
      <p:pic>
        <p:nvPicPr>
          <p:cNvPr id="6" name="Content Placeholder 5"/>
          <p:cNvPicPr>
            <a:picLocks noChangeAspect="1"/>
          </p:cNvPicPr>
          <p:nvPr>
            <p:ph idx="1"/>
          </p:nvPr>
        </p:nvPicPr>
        <p:blipFill>
          <a:blip r:embed="rId1"/>
          <a:srcRect l="19198" t="39310" r="68406" b="31782"/>
          <a:stretch>
            <a:fillRect/>
          </a:stretch>
        </p:blipFill>
        <p:spPr>
          <a:xfrm>
            <a:off x="3761740" y="2366010"/>
            <a:ext cx="3126740" cy="4100195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8"/>
          <p:cNvSpPr txBox="1">
            <a:spLocks noChangeArrowheads="1"/>
          </p:cNvSpPr>
          <p:nvPr/>
        </p:nvSpPr>
        <p:spPr bwMode="auto">
          <a:xfrm>
            <a:off x="1905000" y="2057401"/>
            <a:ext cx="861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algn="just" eaLnBrk="1" hangingPunct="1"/>
            <a:r>
              <a:rPr lang="en-US" altLang="en-US" sz="3600">
                <a:latin typeface="VNI-Times" pitchFamily="2" charset="0"/>
              </a:rPr>
              <a:t>   </a:t>
            </a:r>
            <a:endParaRPr lang="en-US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065" y="226060"/>
            <a:ext cx="1165923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altLang="en-US" sz="5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bạn đóng vai bố, mẹ và Mai để:</a:t>
            </a:r>
            <a:endParaRPr lang="vi-VN" altLang="en-US" sz="5400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đáp lời </a:t>
            </a:r>
            <a:r>
              <a:rPr lang="vi-VN" altLang="en-US" sz="5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 tỏ sự ngạc nhiên</a:t>
            </a:r>
            <a:r>
              <a:rPr lang="vi-VN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thấy Mai quét nhà rất sạch.</a:t>
            </a:r>
            <a:endParaRPr lang="vi-VN" altLang="en-US" sz="5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ChangeAspect="1"/>
          </p:cNvPicPr>
          <p:nvPr>
            <p:ph sz="half" idx="1"/>
          </p:nvPr>
        </p:nvPicPr>
        <p:blipFill>
          <a:blip r:embed="rId1"/>
          <a:srcRect l="9911" t="19189" r="62225" b="14154"/>
          <a:stretch>
            <a:fillRect/>
          </a:stretch>
        </p:blipFill>
        <p:spPr>
          <a:xfrm>
            <a:off x="9209405" y="2057400"/>
            <a:ext cx="2607310" cy="421576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2"/>
          <a:srcRect l="51563" t="47635" r="35625" b="29976"/>
          <a:stretch>
            <a:fillRect/>
          </a:stretch>
        </p:blipFill>
        <p:spPr>
          <a:xfrm>
            <a:off x="795655" y="4931410"/>
            <a:ext cx="1809115" cy="1777365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2"/>
          <a:srcRect l="39534" t="47635" r="48712" b="30026"/>
          <a:stretch>
            <a:fillRect/>
          </a:stretch>
        </p:blipFill>
        <p:spPr>
          <a:xfrm>
            <a:off x="822325" y="2865120"/>
            <a:ext cx="1782445" cy="190500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3380740" y="2731770"/>
            <a:ext cx="5397500" cy="1395095"/>
          </a:xfrm>
          <a:prstGeom prst="cloudCallout">
            <a:avLst>
              <a:gd name="adj1" fmla="val -64442"/>
              <a:gd name="adj2" fmla="val 63654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Mai của mẹ quét nhà sạch quá!</a:t>
            </a:r>
            <a:endParaRPr lang="vi-VN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3380740" y="4565015"/>
            <a:ext cx="5397500" cy="1395095"/>
          </a:xfrm>
          <a:prstGeom prst="cloudCallout">
            <a:avLst>
              <a:gd name="adj1" fmla="val -64442"/>
              <a:gd name="adj2" fmla="val 63654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Ồ! Con gái quét nhà sạch thế!</a:t>
            </a:r>
            <a:endParaRPr lang="vi-VN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8"/>
          <p:cNvSpPr txBox="1">
            <a:spLocks noChangeArrowheads="1"/>
          </p:cNvSpPr>
          <p:nvPr/>
        </p:nvSpPr>
        <p:spPr bwMode="auto">
          <a:xfrm>
            <a:off x="1905000" y="2057401"/>
            <a:ext cx="861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algn="just" eaLnBrk="1" hangingPunct="1"/>
            <a:r>
              <a:rPr lang="en-US" altLang="en-US" sz="3600">
                <a:latin typeface="VNI-Times" pitchFamily="2" charset="0"/>
              </a:rPr>
              <a:t>   </a:t>
            </a:r>
            <a:endParaRPr lang="en-US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2240" y="227965"/>
            <a:ext cx="1165923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altLang="en-US" sz="5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bạn đóng vai bố, mẹ và Mai để:</a:t>
            </a:r>
            <a:endParaRPr lang="vi-VN" altLang="en-US" sz="5400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Nói và đáp </a:t>
            </a:r>
            <a:r>
              <a:rPr lang="vi-VN" altLang="en-US" sz="54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khen ngợi</a:t>
            </a:r>
            <a:r>
              <a:rPr lang="vi-VN" alt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Mai giúp mẹ nhặt rau, dọn bát đũa.</a:t>
            </a:r>
            <a:endParaRPr lang="vi-VN" altLang="en-US" sz="5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4404360" y="2703830"/>
            <a:ext cx="7228205" cy="2491740"/>
          </a:xfrm>
          <a:prstGeom prst="cloudCallout">
            <a:avLst>
              <a:gd name="adj1" fmla="val -66289"/>
              <a:gd name="adj2" fmla="val -1042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cảm ơn bố mẹ. Con cũng chưa giỏi lắm đâu ạ.</a:t>
            </a:r>
            <a:endParaRPr lang="vi-VN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1"/>
          <a:srcRect l="45011" t="41456" r="42206" b="24535"/>
          <a:stretch>
            <a:fillRect/>
          </a:stretch>
        </p:blipFill>
        <p:spPr>
          <a:xfrm>
            <a:off x="666115" y="2940685"/>
            <a:ext cx="2705100" cy="3628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nen 9"/>
          <p:cNvPicPr>
            <a:picLocks noChangeAspect="1"/>
          </p:cNvPicPr>
          <p:nvPr>
            <p:ph idx="1"/>
          </p:nvPr>
        </p:nvPicPr>
        <p:blipFill>
          <a:blip r:embed="rId1"/>
          <a:srcRect t="34362" r="81192" b="8628"/>
          <a:stretch>
            <a:fillRect/>
          </a:stretch>
        </p:blipFill>
        <p:spPr>
          <a:xfrm>
            <a:off x="7620" y="359410"/>
            <a:ext cx="1897380" cy="3109595"/>
          </a:xfrm>
          <a:prstGeom prst="rect">
            <a:avLst/>
          </a:prstGeom>
        </p:spPr>
      </p:pic>
      <p:sp>
        <p:nvSpPr>
          <p:cNvPr id="3074" name="Text Box 8"/>
          <p:cNvSpPr txBox="1">
            <a:spLocks noChangeArrowheads="1"/>
          </p:cNvSpPr>
          <p:nvPr/>
        </p:nvSpPr>
        <p:spPr bwMode="auto">
          <a:xfrm>
            <a:off x="1905000" y="2057401"/>
            <a:ext cx="861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algn="just" eaLnBrk="1" hangingPunct="1"/>
            <a:r>
              <a:rPr lang="en-US" altLang="en-US" sz="3600">
                <a:latin typeface="VNI-Times" pitchFamily="2" charset="0"/>
              </a:rPr>
              <a:t>   </a:t>
            </a:r>
            <a:endParaRPr lang="en-US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51075" y="2057400"/>
            <a:ext cx="7425690" cy="1851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sz="9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altLang="vi-VN" sz="96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" name="Content Placeholder 18" descr="nen 1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-15875" y="0"/>
            <a:ext cx="12347575" cy="695198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2"/>
          <a:srcRect l="50197" t="35590" r="15926" b="24850"/>
          <a:stretch>
            <a:fillRect/>
          </a:stretch>
        </p:blipFill>
        <p:spPr>
          <a:xfrm>
            <a:off x="6499225" y="2108200"/>
            <a:ext cx="5181600" cy="3907790"/>
          </a:xfrm>
          <a:prstGeom prst="rect">
            <a:avLst/>
          </a:prstGeom>
        </p:spPr>
      </p:pic>
      <p:sp>
        <p:nvSpPr>
          <p:cNvPr id="5" name="TextBox 1"/>
          <p:cNvSpPr txBox="1"/>
          <p:nvPr/>
        </p:nvSpPr>
        <p:spPr>
          <a:xfrm>
            <a:off x="370840" y="761365"/>
            <a:ext cx="11657330" cy="73723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p>
            <a:r>
              <a:rPr lang="vi-VN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 em thấy bạn học có tiến bộ, em sẽ nói thế nào</a:t>
            </a:r>
            <a:r>
              <a:rPr 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89610" y="2176780"/>
            <a:ext cx="5436870" cy="859790"/>
            <a:chOff x="126" y="2420"/>
            <a:chExt cx="8562" cy="1354"/>
          </a:xfrm>
        </p:grpSpPr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1310" y="2420"/>
              <a:ext cx="7378" cy="1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VNI-Centur" pitchFamily="2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VNI-Centur" pitchFamily="2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VNI-Centur" pitchFamily="2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VNI-Centur" pitchFamily="2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VNI-Centur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Centur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Centur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Centur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Centur" pitchFamily="2" charset="0"/>
                </a:defRPr>
              </a:lvl9pPr>
            </a:lstStyle>
            <a:p>
              <a:pPr algn="just" eaLnBrk="1" hangingPunct="1"/>
              <a:r>
                <a:rPr lang="en-US" altLang="vi-VN" sz="5000" dirty="0" smtClea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en-US" sz="5000" dirty="0" smtClea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 tiến bộ ư?</a:t>
              </a:r>
              <a:endParaRPr lang="vi-VN" altLang="en-US" sz="50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126" y="2420"/>
              <a:ext cx="1423" cy="1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VNI-Centur" pitchFamily="2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VNI-Centur" pitchFamily="2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VNI-Centur" pitchFamily="2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VNI-Centur" pitchFamily="2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VNI-Centur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Centur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Centur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Centur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Centur" pitchFamily="2" charset="0"/>
                </a:defRPr>
              </a:lvl9pPr>
            </a:lstStyle>
            <a:p>
              <a:pPr algn="just" eaLnBrk="1" hangingPunct="1"/>
              <a:r>
                <a:rPr lang="en-US" altLang="en-US" sz="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000" dirty="0" smtClea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endParaRPr lang="en-US" altLang="en-US" sz="5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9610" y="3583305"/>
            <a:ext cx="5436870" cy="859790"/>
            <a:chOff x="126" y="4525"/>
            <a:chExt cx="8562" cy="1354"/>
          </a:xfrm>
        </p:grpSpPr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1310" y="4525"/>
              <a:ext cx="7378" cy="1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VNI-Centur" pitchFamily="2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VNI-Centur" pitchFamily="2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VNI-Centur" pitchFamily="2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VNI-Centur" pitchFamily="2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VNI-Centur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Centur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Centur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Centur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Centur" pitchFamily="2" charset="0"/>
                </a:defRPr>
              </a:lvl9pPr>
            </a:lstStyle>
            <a:p>
              <a:pPr algn="just" eaLnBrk="1" hangingPunct="1"/>
              <a:r>
                <a:rPr lang="en-US" altLang="vi-VN" sz="5000" dirty="0" smtClea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en-US" sz="5000" dirty="0" smtClea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 tiến bộ</a:t>
              </a:r>
              <a:r>
                <a:rPr lang="en-US" altLang="vi-VN" sz="5000" dirty="0" smtClea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vi-VN" sz="50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126" y="4525"/>
              <a:ext cx="1423" cy="1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VNI-Centur" pitchFamily="2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VNI-Centur" pitchFamily="2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VNI-Centur" pitchFamily="2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VNI-Centur" pitchFamily="2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VNI-Centur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Centur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Centur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Centur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Centur" pitchFamily="2" charset="0"/>
                </a:defRPr>
              </a:lvl9pPr>
            </a:lstStyle>
            <a:p>
              <a:pPr algn="just" eaLnBrk="1" hangingPunct="1"/>
              <a:r>
                <a:rPr lang="en-US" altLang="en-US" sz="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000" dirty="0" smtClea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en-US" sz="5000" dirty="0" smtClea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en-US" altLang="en-US" sz="5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89481" y="4989830"/>
            <a:ext cx="5622419" cy="860425"/>
            <a:chOff x="126" y="6850"/>
            <a:chExt cx="8562" cy="1355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1310" y="6850"/>
              <a:ext cx="7378" cy="1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VNI-Centur" pitchFamily="2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VNI-Centur" pitchFamily="2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VNI-Centur" pitchFamily="2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VNI-Centur" pitchFamily="2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VNI-Centur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Centur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Centur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Centur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Centur" pitchFamily="2" charset="0"/>
                </a:defRPr>
              </a:lvl9pPr>
            </a:lstStyle>
            <a:p>
              <a:pPr algn="just" eaLnBrk="1" hangingPunct="1"/>
              <a:r>
                <a:rPr lang="en-US" altLang="vi-VN" sz="5000" dirty="0" smtClea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Ồ! Bạn giỏi quá!</a:t>
              </a:r>
              <a:endParaRPr lang="en-US" altLang="vi-VN" sz="50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26" y="6850"/>
              <a:ext cx="1423" cy="1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VNI-Centur" pitchFamily="2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VNI-Centur" pitchFamily="2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VNI-Centur" pitchFamily="2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VNI-Centur" pitchFamily="2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VNI-Centur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Centur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Centur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Centur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Centur" pitchFamily="2" charset="0"/>
                </a:defRPr>
              </a:lvl9pPr>
            </a:lstStyle>
            <a:p>
              <a:pPr algn="just" eaLnBrk="1" hangingPunct="1"/>
              <a:r>
                <a:rPr lang="en-US" altLang="en-US" sz="5000" dirty="0" smtClea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C. </a:t>
              </a:r>
              <a:endParaRPr lang="en-US" altLang="en-US" sz="5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Oval 14"/>
          <p:cNvSpPr/>
          <p:nvPr/>
        </p:nvSpPr>
        <p:spPr>
          <a:xfrm>
            <a:off x="4234180" y="5809615"/>
            <a:ext cx="75565" cy="75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3725" y="4855210"/>
            <a:ext cx="1116330" cy="107061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" name="Content Placeholder 18" descr="nen 1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0" y="-46990"/>
            <a:ext cx="12347575" cy="695198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2"/>
          <a:srcRect l="67640" t="33810" r="18338" b="28761"/>
          <a:stretch>
            <a:fillRect/>
          </a:stretch>
        </p:blipFill>
        <p:spPr>
          <a:xfrm>
            <a:off x="9103995" y="2763520"/>
            <a:ext cx="2667635" cy="4003040"/>
          </a:xfrm>
          <a:prstGeom prst="rect">
            <a:avLst/>
          </a:prstGeom>
        </p:spPr>
      </p:pic>
      <p:sp>
        <p:nvSpPr>
          <p:cNvPr id="7" name="TextBox 1"/>
          <p:cNvSpPr txBox="1"/>
          <p:nvPr/>
        </p:nvSpPr>
        <p:spPr>
          <a:xfrm>
            <a:off x="616585" y="551180"/>
            <a:ext cx="11116945" cy="144526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p>
            <a:pPr algn="just"/>
            <a:r>
              <a:rPr lang="vi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 bác tổ trưởng khen em biết quét dọn đường phố, em sẽ đáp thế nào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9235" y="2273300"/>
            <a:ext cx="8536940" cy="1813560"/>
            <a:chOff x="487" y="2922"/>
            <a:chExt cx="13444" cy="2856"/>
          </a:xfrm>
        </p:grpSpPr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1765" y="4568"/>
              <a:ext cx="12166" cy="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VNI-Centur" pitchFamily="2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VNI-Centur" pitchFamily="2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VNI-Centur" pitchFamily="2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VNI-Centur" pitchFamily="2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VNI-Centur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Centur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Centur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Centur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Centur" pitchFamily="2" charset="0"/>
                </a:defRPr>
              </a:lvl9pPr>
            </a:lstStyle>
            <a:p>
              <a:pPr algn="just" eaLnBrk="1" hangingPunct="1"/>
              <a:r>
                <a:rPr lang="en-US" altLang="vi-VN" sz="44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thấy mình cũng ngoan ạ! </a:t>
              </a:r>
              <a:endParaRPr lang="en-US" altLang="vi-VN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487" y="2922"/>
              <a:ext cx="1423" cy="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VNI-Centur" pitchFamily="2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VNI-Centur" pitchFamily="2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VNI-Centur" pitchFamily="2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VNI-Centur" pitchFamily="2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VNI-Centur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Centur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Centur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Centur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Centur" pitchFamily="2" charset="0"/>
                </a:defRPr>
              </a:lvl9pPr>
            </a:lstStyle>
            <a:p>
              <a:pPr algn="just" eaLnBrk="1" hangingPunct="1"/>
              <a:r>
                <a:rPr lang="en-US" altLang="en-US" sz="4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4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endParaRPr lang="en-US" alt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18234" y="2247900"/>
            <a:ext cx="11777823" cy="1806575"/>
            <a:chOff x="296" y="2839"/>
            <a:chExt cx="16200" cy="2845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1083" y="2839"/>
              <a:ext cx="15413" cy="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VNI-Centur" pitchFamily="2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VNI-Centur" pitchFamily="2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VNI-Centur" pitchFamily="2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VNI-Centur" pitchFamily="2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VNI-Centur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Centur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Centur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Centur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Centur" pitchFamily="2" charset="0"/>
                </a:defRPr>
              </a:lvl9pPr>
            </a:lstStyle>
            <a:p>
              <a:pPr algn="just" eaLnBrk="1" hangingPunct="1"/>
              <a:r>
                <a:rPr lang="en-US" altLang="vi-VN" sz="44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Dạ</a:t>
              </a:r>
              <a:r>
                <a:rPr lang="en-US" altLang="vi-VN" sz="44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con cảm ơn. Con sẽ cố gắng nhiều hơn ạ.</a:t>
              </a:r>
              <a:endPara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96" y="4329"/>
              <a:ext cx="1423" cy="1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VNI-Centur" pitchFamily="2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VNI-Centur" pitchFamily="2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VNI-Centur" pitchFamily="2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VNI-Centur" pitchFamily="2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VNI-Centur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Centur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Centur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Centur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Centur" pitchFamily="2" charset="0"/>
                </a:defRPr>
              </a:lvl9pPr>
            </a:lstStyle>
            <a:p>
              <a:pPr algn="just" eaLnBrk="1" hangingPunct="1"/>
              <a:r>
                <a:rPr lang="en-US" altLang="en-US" sz="44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en-US" sz="5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en-US" altLang="en-US" sz="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8019" y="4208145"/>
            <a:ext cx="5405061" cy="884555"/>
            <a:chOff x="-746" y="5867"/>
            <a:chExt cx="8231" cy="1393"/>
          </a:xfrm>
        </p:grpSpPr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107" y="5867"/>
              <a:ext cx="7378" cy="1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VNI-Centur" pitchFamily="2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VNI-Centur" pitchFamily="2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VNI-Centur" pitchFamily="2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VNI-Centur" pitchFamily="2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VNI-Centur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Centur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Centur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Centur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Centur" pitchFamily="2" charset="0"/>
                </a:defRPr>
              </a:lvl9pPr>
            </a:lstStyle>
            <a:p>
              <a:pPr algn="just" eaLnBrk="1" hangingPunct="1"/>
              <a:r>
                <a:rPr lang="en-US" altLang="vi-VN" sz="5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4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Thật vậy à!</a:t>
              </a:r>
              <a:endParaRPr lang="en-US" altLang="vi-VN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-746" y="5905"/>
              <a:ext cx="1423" cy="1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VNI-Centur" pitchFamily="2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VNI-Centur" pitchFamily="2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VNI-Centur" pitchFamily="2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VNI-Centur" pitchFamily="2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VNI-Centur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Centur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Centur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Centur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Centur" pitchFamily="2" charset="0"/>
                </a:defRPr>
              </a:lvl9pPr>
            </a:lstStyle>
            <a:p>
              <a:pPr algn="just" eaLnBrk="1" hangingPunct="1"/>
              <a:r>
                <a:rPr lang="en-US" altLang="en-US" sz="44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en-US" sz="5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en-US" altLang="en-US" sz="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244475" y="2130425"/>
            <a:ext cx="979805" cy="105156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nen 1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71245" y="149225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Hướng dẫn học tập ở nhà</a:t>
            </a:r>
            <a:endParaRPr lang="en-US" sz="6000" b="1" dirty="0" smtClean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61390" y="2818130"/>
            <a:ext cx="10269220" cy="2258695"/>
          </a:xfrm>
        </p:spPr>
        <p:txBody>
          <a:bodyPr>
            <a:noAutofit/>
          </a:bodyPr>
          <a:lstStyle/>
          <a:p>
            <a:pPr marL="0" indent="0" algn="just">
              <a:buFont typeface="+mj-lt"/>
              <a:buNone/>
            </a:pPr>
            <a:r>
              <a:rPr lang="en-US" altLang="vi-VN" sz="4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Thực hành: Nói và đáp lời bày tỏ sự ngạc nhiên, lời khen ngợi trong cuộc sống hằng ngày. </a:t>
            </a:r>
            <a:endParaRPr lang="en-US" altLang="vi-VN" sz="4800" dirty="0" err="1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nen 1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8270" y="0"/>
            <a:ext cx="11936095" cy="6891020"/>
          </a:xfrm>
          <a:prstGeom prst="rect">
            <a:avLst/>
          </a:prstGeom>
        </p:spPr>
      </p:pic>
      <p:sp>
        <p:nvSpPr>
          <p:cNvPr id="10245" name="WordArt 8"/>
          <p:cNvSpPr>
            <a:spLocks noChangeArrowheads="1" noChangeShapeType="1" noTextEdit="1"/>
          </p:cNvSpPr>
          <p:nvPr/>
        </p:nvSpPr>
        <p:spPr bwMode="auto">
          <a:xfrm>
            <a:off x="1885315" y="1699895"/>
            <a:ext cx="9037955" cy="3886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CÁC EM!</a:t>
            </a:r>
            <a:endParaRPr lang="en-US" sz="3600" kern="10" dirty="0">
              <a:ln w="9525">
                <a:solidFill>
                  <a:srgbClr val="0000FF"/>
                </a:solidFill>
                <a:rou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4000"/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16583" y="984162"/>
            <a:ext cx="341247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0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6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6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60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76303" y="2144579"/>
            <a:ext cx="8856617" cy="2861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6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vi-VN" altLang="en-US" sz="6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6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nen 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1365" cy="6748780"/>
          </a:xfrm>
          <a:prstGeom prst="rect">
            <a:avLst/>
          </a:prstGeom>
        </p:spPr>
      </p:pic>
      <p:sp>
        <p:nvSpPr>
          <p:cNvPr id="3074" name="Text Box 8"/>
          <p:cNvSpPr txBox="1">
            <a:spLocks noChangeArrowheads="1"/>
          </p:cNvSpPr>
          <p:nvPr/>
        </p:nvSpPr>
        <p:spPr bwMode="auto">
          <a:xfrm>
            <a:off x="1905000" y="2057401"/>
            <a:ext cx="861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algn="just" eaLnBrk="1" hangingPunct="1"/>
            <a:r>
              <a:rPr lang="en-US" altLang="en-US" sz="3600">
                <a:latin typeface="VNI-Times" pitchFamily="2" charset="0"/>
              </a:rPr>
              <a:t>   </a:t>
            </a:r>
            <a:endParaRPr lang="en-US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7305" y="1144905"/>
            <a:ext cx="9821545" cy="1657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endParaRPr lang="en-US" sz="4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vi-VN" alt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44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83970" y="3528060"/>
            <a:ext cx="10907395" cy="17037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Hoạt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endParaRPr lang="en-US" sz="4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vi-VN" altLang="en-US" sz="4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4400" dirty="0" err="1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nen 9"/>
          <p:cNvPicPr>
            <a:picLocks noChangeAspect="1"/>
          </p:cNvPicPr>
          <p:nvPr>
            <p:ph idx="1"/>
          </p:nvPr>
        </p:nvPicPr>
        <p:blipFill>
          <a:blip r:embed="rId1"/>
          <a:srcRect t="34362" r="81192" b="8628"/>
          <a:stretch>
            <a:fillRect/>
          </a:stretch>
        </p:blipFill>
        <p:spPr>
          <a:xfrm>
            <a:off x="0" y="724535"/>
            <a:ext cx="1897380" cy="31095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1610" y="2407285"/>
            <a:ext cx="11692255" cy="22694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endParaRPr lang="en-US" sz="5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vi-VN" alt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5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Content Placeholder 2" descr="khung 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3815" y="0"/>
            <a:ext cx="12078335" cy="6829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6805" y="2284095"/>
            <a:ext cx="7558405" cy="1325880"/>
          </a:xfrm>
        </p:spPr>
        <p:txBody>
          <a:bodyPr>
            <a:noAutofit/>
          </a:bodyPr>
          <a:p>
            <a:r>
              <a:rPr lang="vi-VN" altLang="en-US" sz="8000" b="1">
                <a:solidFill>
                  <a:srgbClr val="FF0000"/>
                </a:solidFill>
              </a:rPr>
              <a:t>5.</a:t>
            </a:r>
            <a:r>
              <a:rPr lang="vi-VN" altLang="en-US" sz="8000" b="1"/>
              <a:t> Nói và nghe</a:t>
            </a:r>
            <a:endParaRPr lang="vi-VN" altLang="en-US" sz="80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1150" y="121285"/>
            <a:ext cx="11678285" cy="1325880"/>
          </a:xfrm>
        </p:spPr>
        <p:txBody>
          <a:bodyPr>
            <a:normAutofit fontScale="90000"/>
          </a:bodyPr>
          <a:p>
            <a:r>
              <a:rPr lang="vi-VN"/>
              <a:t>a. Nhắc lại lời của bạn nhỏ trong bức tranh dưới đây. Cho biết lời nói ấy thể hiện tình cảm gì của bạn nhỏ.</a:t>
            </a:r>
            <a:endParaRPr lang="vi-VN"/>
          </a:p>
        </p:txBody>
      </p:sp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1"/>
          <a:srcRect l="22342" t="28819" r="18133" b="16285"/>
          <a:stretch>
            <a:fillRect/>
          </a:stretch>
        </p:blipFill>
        <p:spPr>
          <a:xfrm>
            <a:off x="-50165" y="1447800"/>
            <a:ext cx="11946890" cy="541020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732790" y="6026150"/>
            <a:ext cx="4384675" cy="706755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t">
            <a:spAutoFit/>
          </a:bodyPr>
          <a:p>
            <a:pPr algn="just">
              <a:defRPr/>
            </a:pPr>
            <a:r>
              <a:rPr lang="vi-VN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B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ạn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nhỏ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đã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nói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gì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endParaRPr lang="en-US" sz="4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5940425" y="6026150"/>
            <a:ext cx="5656580" cy="706755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t">
            <a:spAutoFit/>
          </a:bodyPr>
          <a:p>
            <a:pPr algn="just">
              <a:defRPr/>
            </a:pPr>
            <a:r>
              <a:rPr lang="vi-VN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bạn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đáp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lại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thế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nào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endParaRPr lang="en-US" sz="4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695325" y="168910"/>
            <a:ext cx="10800715" cy="2052955"/>
          </a:xfrm>
          <a:prstGeom prst="horizontalScroll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just">
              <a:defRPr/>
            </a:pPr>
            <a:r>
              <a:rPr lang="en-US" sz="6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6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rcRect l="38310" t="40770" r="52355" b="34004"/>
          <a:stretch>
            <a:fillRect/>
          </a:stretch>
        </p:blipFill>
        <p:spPr>
          <a:xfrm>
            <a:off x="4254500" y="2349500"/>
            <a:ext cx="3078480" cy="4086225"/>
          </a:xfrm>
          <a:prstGeom prst="round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759460" y="2722880"/>
            <a:ext cx="3350260" cy="1659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3600" b="1">
                <a:solidFill>
                  <a:srgbClr val="FF0000"/>
                </a:solidFill>
              </a:rPr>
              <a:t>Ngạc nhiên</a:t>
            </a:r>
            <a:endParaRPr lang="vi-VN" altLang="en-US" sz="3600" b="1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95325" y="4587240"/>
            <a:ext cx="3350260" cy="1659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3600" b="1">
                <a:solidFill>
                  <a:srgbClr val="FF0000"/>
                </a:solidFill>
              </a:rPr>
              <a:t>Thích thú</a:t>
            </a:r>
            <a:endParaRPr lang="vi-VN" altLang="en-US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9" grpId="1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67640" y="168910"/>
            <a:ext cx="11529695" cy="2052955"/>
          </a:xfrm>
          <a:prstGeom prst="horizontalScroll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just">
              <a:defRPr/>
            </a:pPr>
            <a:r>
              <a:rPr lang="vi-VN" alt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nói lời thể hiện cảm xúc ngạc nhiên</a:t>
            </a:r>
            <a:endParaRPr lang="vi-VN" altLang="en-US" sz="5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vi-VN" alt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 thú, cần chú ý điều gì?</a:t>
            </a:r>
            <a:endParaRPr lang="vi-VN" altLang="en-US" sz="5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rcRect l="37873" t="40339" r="51616" b="34004"/>
          <a:stretch>
            <a:fillRect/>
          </a:stretch>
        </p:blipFill>
        <p:spPr>
          <a:xfrm>
            <a:off x="4125595" y="2536190"/>
            <a:ext cx="3466465" cy="415607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95325" y="2011045"/>
            <a:ext cx="10614660" cy="5001895"/>
            <a:chOff x="1095" y="3167"/>
            <a:chExt cx="16716" cy="7877"/>
          </a:xfrm>
        </p:grpSpPr>
        <p:sp>
          <p:nvSpPr>
            <p:cNvPr id="9" name="Right Arrow 8"/>
            <p:cNvSpPr/>
            <p:nvPr/>
          </p:nvSpPr>
          <p:spPr>
            <a:xfrm>
              <a:off x="1095" y="3169"/>
              <a:ext cx="5276" cy="26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vi-VN" altLang="en-US" sz="3600" b="1">
                  <a:solidFill>
                    <a:srgbClr val="FF0000"/>
                  </a:solidFill>
                </a:rPr>
                <a:t>Giọng nói</a:t>
              </a:r>
              <a:endParaRPr lang="vi-VN" altLang="en-US" sz="3600" b="1">
                <a:solidFill>
                  <a:srgbClr val="FF0000"/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1095" y="5854"/>
              <a:ext cx="5276" cy="262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vi-VN" altLang="en-US" sz="3600" b="1">
                  <a:solidFill>
                    <a:srgbClr val="FF0000"/>
                  </a:solidFill>
                </a:rPr>
                <a:t>Nét mặt</a:t>
              </a:r>
              <a:endParaRPr lang="vi-VN" altLang="en-US" sz="3600" b="1">
                <a:solidFill>
                  <a:srgbClr val="FF0000"/>
                </a:solidFill>
              </a:endParaRPr>
            </a:p>
          </p:txBody>
        </p:sp>
        <p:sp>
          <p:nvSpPr>
            <p:cNvPr id="4" name="Left Arrow 3"/>
            <p:cNvSpPr/>
            <p:nvPr/>
          </p:nvSpPr>
          <p:spPr>
            <a:xfrm>
              <a:off x="12603" y="3167"/>
              <a:ext cx="5209" cy="232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vi-VN" altLang="en-US" sz="3600" b="1">
                  <a:solidFill>
                    <a:srgbClr val="FF0000"/>
                  </a:solidFill>
                </a:rPr>
                <a:t>Cử chỉ</a:t>
              </a:r>
              <a:endParaRPr lang="vi-VN" altLang="en-US" sz="3600" b="1">
                <a:solidFill>
                  <a:srgbClr val="FF0000"/>
                </a:solidFill>
              </a:endParaRPr>
            </a:p>
          </p:txBody>
        </p:sp>
        <p:sp>
          <p:nvSpPr>
            <p:cNvPr id="6" name="Left Arrow 5"/>
            <p:cNvSpPr/>
            <p:nvPr/>
          </p:nvSpPr>
          <p:spPr>
            <a:xfrm>
              <a:off x="12603" y="5664"/>
              <a:ext cx="4813" cy="2374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vi-VN" altLang="en-US" sz="3600" b="1">
                  <a:solidFill>
                    <a:srgbClr val="FF0000"/>
                  </a:solidFill>
                </a:rPr>
                <a:t>điệu bộ</a:t>
              </a:r>
              <a:endParaRPr lang="vi-VN" altLang="en-US" sz="3600" b="1">
                <a:solidFill>
                  <a:srgbClr val="FF0000"/>
                </a:solidFill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1095" y="8430"/>
              <a:ext cx="5276" cy="26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vi-VN" altLang="en-US" sz="3600" b="1">
                  <a:solidFill>
                    <a:srgbClr val="FF0000"/>
                  </a:solidFill>
                </a:rPr>
                <a:t>Ánh mắt</a:t>
              </a:r>
              <a:endParaRPr lang="vi-VN" altLang="en-US" sz="3600" b="1">
                <a:solidFill>
                  <a:srgbClr val="FF0000"/>
                </a:solidFill>
              </a:endParaRPr>
            </a:p>
          </p:txBody>
        </p:sp>
        <p:sp>
          <p:nvSpPr>
            <p:cNvPr id="11" name="Left Arrow 10"/>
            <p:cNvSpPr/>
            <p:nvPr/>
          </p:nvSpPr>
          <p:spPr>
            <a:xfrm>
              <a:off x="12801" y="8398"/>
              <a:ext cx="4813" cy="2374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vi-VN" altLang="en-US" sz="3600" b="1">
                  <a:solidFill>
                    <a:srgbClr val="FF0000"/>
                  </a:solidFill>
                </a:rPr>
                <a:t> A! Ô!.. Ồ! ..</a:t>
              </a:r>
              <a:endParaRPr lang="vi-VN" altLang="en-US" sz="3600" b="1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1150" y="212725"/>
            <a:ext cx="11678285" cy="1325880"/>
          </a:xfrm>
        </p:spPr>
        <p:txBody>
          <a:bodyPr>
            <a:normAutofit fontScale="90000"/>
          </a:bodyPr>
          <a:p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Nhắc lại lời của bạn</a:t>
            </a: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 nhỏ, lưu ý thể hiện cảm xúc ngạc nhiên thích thú.</a:t>
            </a:r>
            <a:endParaRPr lang="en-US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1"/>
          <a:srcRect l="22342" t="28819" r="18133" b="16285"/>
          <a:stretch>
            <a:fillRect/>
          </a:stretch>
        </p:blipFill>
        <p:spPr>
          <a:xfrm>
            <a:off x="-50165" y="1539240"/>
            <a:ext cx="1194689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1893</Words>
  <Application>WPS Presentation</Application>
  <PresentationFormat>Widescreen</PresentationFormat>
  <Paragraphs>154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Arial</vt:lpstr>
      <vt:lpstr>SimSun</vt:lpstr>
      <vt:lpstr>Wingdings</vt:lpstr>
      <vt:lpstr>Times New Roman</vt:lpstr>
      <vt:lpstr>Times New Roman</vt:lpstr>
      <vt:lpstr>VNI-Centur</vt:lpstr>
      <vt:lpstr>VNI-Times</vt:lpstr>
      <vt:lpstr>Tahoma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5. Nói và nghe</vt:lpstr>
      <vt:lpstr>a. Nhắc lại lời của bạn nhỏ trong bức tranh dưới đây. Cho biết lời nói ấy thể hiện tình cảm gì của bạn nhỏ.</vt:lpstr>
      <vt:lpstr>PowerPoint 演示文稿</vt:lpstr>
      <vt:lpstr>PowerPoint 演示文稿</vt:lpstr>
      <vt:lpstr>Nhắc lại lời của bạn nhỏ, lưu ý thể hiện cảm xúc ngạc nhiên thích thú.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Hướng dẫn học tập ở nhà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AnnaRosa</dc:creator>
  <cp:lastModifiedBy>Dell</cp:lastModifiedBy>
  <cp:revision>63</cp:revision>
  <dcterms:created xsi:type="dcterms:W3CDTF">2021-08-18T07:56:00Z</dcterms:created>
  <dcterms:modified xsi:type="dcterms:W3CDTF">2021-08-25T06:57:11Z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E376D7BF4D8F4EDABCF24B303F98461E</vt:lpwstr>
  </property>
  <property fmtid="{D5CDD505-2E9C-101B-9397-08002B2CF9AE}" pid="3" name="KSOProductBuildVer">
    <vt:lpwstr>1033-11.2.0.10265</vt:lpwstr>
  </property>
</Properties>
</file>